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0" r:id="rId7"/>
    <p:sldId id="263" r:id="rId8"/>
    <p:sldId id="261" r:id="rId9"/>
    <p:sldId id="264"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6723A9D-A193-4D1A-8F87-70A4AFEB8629}" type="datetimeFigureOut">
              <a:rPr lang="en-US"/>
              <a:pPr>
                <a:defRPr/>
              </a:pPr>
              <a:t>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9C3D0E-3791-4BD0-B170-8551CFB05CE7}"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2284AD-1C3B-4C1D-B4DF-D876C78AC86C}" type="datetimeFigureOut">
              <a:rPr lang="en-US"/>
              <a:pPr>
                <a:defRPr/>
              </a:pPr>
              <a:t>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CE1E9B-7FBE-4A33-B877-9E21773804D2}"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9C8D131-BAE5-4CEE-84D4-4203B1F79231}" type="datetimeFigureOut">
              <a:rPr lang="en-US"/>
              <a:pPr>
                <a:defRPr/>
              </a:pPr>
              <a:t>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F9BA97-3DA0-421D-BA56-37DADF289955}"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52FB9A-7C04-4A76-AB66-C43A3ED1ED2D}" type="datetimeFigureOut">
              <a:rPr lang="en-US"/>
              <a:pPr>
                <a:defRPr/>
              </a:pPr>
              <a:t>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13D297-F5CF-4CD4-BCAD-64F4273E3A95}"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B13253D-10A9-420D-B778-1D38855E57E0}" type="datetimeFigureOut">
              <a:rPr lang="en-US"/>
              <a:pPr>
                <a:defRPr/>
              </a:pPr>
              <a:t>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E8B579-65CA-4A5F-A95C-40FCA7E429C1}"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C745EB2-3824-40EF-8435-536BEF23C55F}" type="datetimeFigureOut">
              <a:rPr lang="en-US"/>
              <a:pPr>
                <a:defRPr/>
              </a:pPr>
              <a:t>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D3FC6D-5BEE-4FC5-82E5-04C17438B79D}"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EEAA892-08D2-4171-B736-18CDEFD9A7C5}" type="datetimeFigureOut">
              <a:rPr lang="en-US"/>
              <a:pPr>
                <a:defRPr/>
              </a:pPr>
              <a:t>2/7/2013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EAF7C45-10E5-4A60-8F24-EC02A33A4AEF}"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8A5772B-859D-4F61-8A19-1B0F1C239196}" type="datetimeFigureOut">
              <a:rPr lang="en-US"/>
              <a:pPr>
                <a:defRPr/>
              </a:pPr>
              <a:t>2/7/2013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AF0CF1-D462-4C14-B55A-7BF00F64CD25}"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5BE31A-A0F2-4E73-B4AF-82777FF315FE}" type="datetimeFigureOut">
              <a:rPr lang="en-US"/>
              <a:pPr>
                <a:defRPr/>
              </a:pPr>
              <a:t>2/7/2013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9955F43-E398-477B-9B93-A19AF2E0D068}"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14BE64B-6C0F-495D-A956-7CE7AC15F470}" type="datetimeFigureOut">
              <a:rPr lang="en-US"/>
              <a:pPr>
                <a:defRPr/>
              </a:pPr>
              <a:t>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FEB89F-3753-4C95-BFAC-4DF7F6A2F8B4}"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D2ED9E6-FD9B-4214-B543-DFA65DF23ED6}" type="datetimeFigureOut">
              <a:rPr lang="en-US"/>
              <a:pPr>
                <a:defRPr/>
              </a:pPr>
              <a:t>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3F3F414-3274-4BF4-9FE6-B5317C204802}"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5577FFE-77BC-431B-8A46-DB404309033E}" type="datetimeFigureOut">
              <a:rPr lang="en-US"/>
              <a:pPr>
                <a:defRPr/>
              </a:pPr>
              <a:t>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AE5B821-9A1F-4BC8-A9F1-B49260D87933}"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2052" name="Picture 3" descr="PLANTILLAPRESENTACION.jpg"/>
          <p:cNvPicPr>
            <a:picLocks noChangeAspect="1"/>
          </p:cNvPicPr>
          <p:nvPr/>
        </p:nvPicPr>
        <p:blipFill>
          <a:blip r:embed="rId3"/>
          <a:srcRect/>
          <a:stretch>
            <a:fillRect/>
          </a:stretch>
        </p:blipFill>
        <p:spPr bwMode="auto">
          <a:xfrm>
            <a:off x="0" y="171450"/>
            <a:ext cx="9144000" cy="6858000"/>
          </a:xfrm>
          <a:prstGeom prst="rect">
            <a:avLst/>
          </a:prstGeom>
          <a:noFill/>
          <a:ln w="9525">
            <a:noFill/>
            <a:miter lim="800000"/>
            <a:headEnd/>
            <a:tailEnd/>
          </a:ln>
        </p:spPr>
      </p:pic>
      <p:sp>
        <p:nvSpPr>
          <p:cNvPr id="2053" name="4 CuadroTexto"/>
          <p:cNvSpPr txBox="1">
            <a:spLocks noChangeArrowheads="1"/>
          </p:cNvSpPr>
          <p:nvPr/>
        </p:nvSpPr>
        <p:spPr bwMode="auto">
          <a:xfrm>
            <a:off x="857250" y="1866900"/>
            <a:ext cx="7600950" cy="2308225"/>
          </a:xfrm>
          <a:prstGeom prst="rect">
            <a:avLst/>
          </a:prstGeom>
          <a:noFill/>
          <a:ln w="9525">
            <a:noFill/>
            <a:miter lim="800000"/>
            <a:headEnd/>
            <a:tailEnd/>
          </a:ln>
        </p:spPr>
        <p:txBody>
          <a:bodyPr>
            <a:spAutoFit/>
          </a:bodyPr>
          <a:lstStyle/>
          <a:p>
            <a:pPr algn="ctr"/>
            <a:r>
              <a:rPr lang="es-MX" sz="4800" b="1" dirty="0" smtClean="0">
                <a:solidFill>
                  <a:schemeClr val="tx2">
                    <a:lumMod val="60000"/>
                    <a:lumOff val="40000"/>
                  </a:schemeClr>
                </a:solidFill>
              </a:rPr>
              <a:t>DIRECCIÓN </a:t>
            </a:r>
            <a:r>
              <a:rPr lang="es-MX" sz="4800" b="1" dirty="0">
                <a:solidFill>
                  <a:schemeClr val="tx2">
                    <a:lumMod val="60000"/>
                    <a:lumOff val="40000"/>
                  </a:schemeClr>
                </a:solidFill>
              </a:rPr>
              <a:t>GENERAL DE RECURSOS HUMANOS</a:t>
            </a:r>
          </a:p>
        </p:txBody>
      </p:sp>
    </p:spTree>
  </p:cSld>
  <p:clrMapOvr>
    <a:overrideClrMapping bg1="lt1" tx1="dk1" bg2="lt2" tx2="dk2" accent1="accent1" accent2="accent2" accent3="accent3" accent4="accent4" accent5="accent5" accent6="accent6" hlink="hlink" folHlink="folHlink"/>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3076" name="Picture 3" descr="PLANTILLAPRESENTACION.jpg"/>
          <p:cNvPicPr>
            <a:picLocks noChangeAspect="1"/>
          </p:cNvPicPr>
          <p:nvPr/>
        </p:nvPicPr>
        <p:blipFill>
          <a:blip r:embed="rId2"/>
          <a:srcRect/>
          <a:stretch>
            <a:fillRect/>
          </a:stretch>
        </p:blipFill>
        <p:spPr bwMode="auto">
          <a:xfrm>
            <a:off x="0" y="171450"/>
            <a:ext cx="9144000" cy="6858000"/>
          </a:xfrm>
          <a:prstGeom prst="rect">
            <a:avLst/>
          </a:prstGeom>
          <a:noFill/>
          <a:ln w="9525">
            <a:noFill/>
            <a:miter lim="800000"/>
            <a:headEnd/>
            <a:tailEnd/>
          </a:ln>
        </p:spPr>
      </p:pic>
      <p:sp>
        <p:nvSpPr>
          <p:cNvPr id="3077" name="4 CuadroTexto"/>
          <p:cNvSpPr txBox="1">
            <a:spLocks noChangeArrowheads="1"/>
          </p:cNvSpPr>
          <p:nvPr/>
        </p:nvSpPr>
        <p:spPr bwMode="auto">
          <a:xfrm>
            <a:off x="395537" y="171451"/>
            <a:ext cx="8062664" cy="5816977"/>
          </a:xfrm>
          <a:prstGeom prst="rect">
            <a:avLst/>
          </a:prstGeom>
          <a:noFill/>
          <a:ln w="9525">
            <a:noFill/>
            <a:miter lim="800000"/>
            <a:headEnd/>
            <a:tailEnd/>
          </a:ln>
        </p:spPr>
        <p:txBody>
          <a:bodyPr wrap="square">
            <a:spAutoFit/>
          </a:bodyPr>
          <a:lstStyle/>
          <a:p>
            <a:endParaRPr lang="es-MX" sz="2800" dirty="0">
              <a:cs typeface="Arial" charset="0"/>
            </a:endParaRPr>
          </a:p>
          <a:p>
            <a:pPr algn="ctr"/>
            <a:r>
              <a:rPr lang="es-MX" sz="3200" b="1" dirty="0">
                <a:solidFill>
                  <a:schemeClr val="tx2">
                    <a:lumMod val="60000"/>
                    <a:lumOff val="40000"/>
                  </a:schemeClr>
                </a:solidFill>
                <a:cs typeface="Arial" charset="0"/>
              </a:rPr>
              <a:t>Requisitos indispensables para ingresar a un trabajador:</a:t>
            </a:r>
          </a:p>
          <a:p>
            <a:endParaRPr lang="es-MX" sz="2800" dirty="0" smtClean="0">
              <a:cs typeface="Arial" charset="0"/>
            </a:endParaRPr>
          </a:p>
          <a:p>
            <a:pPr algn="just">
              <a:buFont typeface="Wingdings" pitchFamily="2" charset="2"/>
              <a:buChar char="Ø"/>
            </a:pPr>
            <a:r>
              <a:rPr lang="es-MX" sz="2800" dirty="0" smtClean="0">
                <a:cs typeface="Arial" charset="0"/>
              </a:rPr>
              <a:t> </a:t>
            </a:r>
            <a:r>
              <a:rPr lang="es-MX" sz="2800" dirty="0">
                <a:cs typeface="Arial" charset="0"/>
              </a:rPr>
              <a:t>Contar con plaza o contrato </a:t>
            </a:r>
            <a:r>
              <a:rPr lang="es-MX" sz="2800" dirty="0" smtClean="0">
                <a:cs typeface="Arial" charset="0"/>
              </a:rPr>
              <a:t>autorizado</a:t>
            </a:r>
          </a:p>
          <a:p>
            <a:pPr algn="just"/>
            <a:endParaRPr lang="es-MX" sz="2800" dirty="0">
              <a:cs typeface="Arial" charset="0"/>
            </a:endParaRPr>
          </a:p>
          <a:p>
            <a:pPr algn="just">
              <a:buFont typeface="Wingdings" pitchFamily="2" charset="2"/>
              <a:buChar char="Ø"/>
            </a:pPr>
            <a:r>
              <a:rPr lang="es-MX" sz="2800" dirty="0">
                <a:cs typeface="Arial" charset="0"/>
              </a:rPr>
              <a:t> Que el candidato cubra el </a:t>
            </a:r>
            <a:r>
              <a:rPr lang="es-MX" sz="2800" dirty="0" smtClean="0">
                <a:cs typeface="Arial" charset="0"/>
              </a:rPr>
              <a:t>perfil</a:t>
            </a:r>
          </a:p>
          <a:p>
            <a:pPr algn="just"/>
            <a:endParaRPr lang="es-MX" sz="2800" dirty="0">
              <a:cs typeface="Arial" charset="0"/>
            </a:endParaRPr>
          </a:p>
          <a:p>
            <a:pPr algn="just">
              <a:buFont typeface="Wingdings" pitchFamily="2" charset="2"/>
              <a:buChar char="Ø"/>
            </a:pPr>
            <a:r>
              <a:rPr lang="es-MX" sz="2800" dirty="0">
                <a:cs typeface="Arial" charset="0"/>
              </a:rPr>
              <a:t> Que el candidato apruebe el proceso de </a:t>
            </a:r>
            <a:r>
              <a:rPr lang="es-MX" sz="2800" dirty="0" smtClean="0">
                <a:cs typeface="Arial" charset="0"/>
              </a:rPr>
              <a:t>selección</a:t>
            </a:r>
          </a:p>
          <a:p>
            <a:pPr algn="just">
              <a:buFont typeface="Wingdings" pitchFamily="2" charset="2"/>
              <a:buChar char="Ø"/>
            </a:pPr>
            <a:endParaRPr lang="es-MX" sz="2800" dirty="0">
              <a:cs typeface="Arial" charset="0"/>
            </a:endParaRPr>
          </a:p>
          <a:p>
            <a:pPr algn="just">
              <a:buFont typeface="Wingdings" pitchFamily="2" charset="2"/>
              <a:buChar char="Ø"/>
            </a:pPr>
            <a:r>
              <a:rPr lang="es-MX" sz="2800" dirty="0">
                <a:cs typeface="Arial" charset="0"/>
              </a:rPr>
              <a:t> Que el candidato tenga la totalidad de documentos requeridos antes de ingresar</a:t>
            </a:r>
          </a:p>
        </p:txBody>
      </p:sp>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4100" name="Picture 3" descr="PLANTILLAPRESENTACION.jpg"/>
          <p:cNvPicPr>
            <a:picLocks noChangeAspect="1"/>
          </p:cNvPicPr>
          <p:nvPr/>
        </p:nvPicPr>
        <p:blipFill>
          <a:blip r:embed="rId2"/>
          <a:srcRect/>
          <a:stretch>
            <a:fillRect/>
          </a:stretch>
        </p:blipFill>
        <p:spPr bwMode="auto">
          <a:xfrm>
            <a:off x="0" y="171450"/>
            <a:ext cx="9144000" cy="6858000"/>
          </a:xfrm>
          <a:prstGeom prst="rect">
            <a:avLst/>
          </a:prstGeom>
          <a:noFill/>
          <a:ln w="9525">
            <a:noFill/>
            <a:miter lim="800000"/>
            <a:headEnd/>
            <a:tailEnd/>
          </a:ln>
        </p:spPr>
      </p:pic>
      <p:sp>
        <p:nvSpPr>
          <p:cNvPr id="4101" name="4 CuadroTexto"/>
          <p:cNvSpPr txBox="1">
            <a:spLocks noChangeArrowheads="1"/>
          </p:cNvSpPr>
          <p:nvPr/>
        </p:nvSpPr>
        <p:spPr bwMode="auto">
          <a:xfrm>
            <a:off x="395536" y="404664"/>
            <a:ext cx="8424935" cy="4955203"/>
          </a:xfrm>
          <a:prstGeom prst="rect">
            <a:avLst/>
          </a:prstGeom>
          <a:noFill/>
          <a:ln w="9525">
            <a:noFill/>
            <a:miter lim="800000"/>
            <a:headEnd/>
            <a:tailEnd/>
          </a:ln>
        </p:spPr>
        <p:txBody>
          <a:bodyPr wrap="square">
            <a:spAutoFit/>
          </a:bodyPr>
          <a:lstStyle/>
          <a:p>
            <a:endParaRPr lang="es-MX" sz="2800" dirty="0">
              <a:cs typeface="Arial" charset="0"/>
            </a:endParaRPr>
          </a:p>
          <a:p>
            <a:pPr algn="ctr"/>
            <a:r>
              <a:rPr lang="es-MX" sz="3200" b="1" dirty="0">
                <a:solidFill>
                  <a:schemeClr val="tx2">
                    <a:lumMod val="60000"/>
                    <a:lumOff val="40000"/>
                  </a:schemeClr>
                </a:solidFill>
                <a:cs typeface="Arial" charset="0"/>
              </a:rPr>
              <a:t>Incorporación de movimientos de alta a la nómina</a:t>
            </a:r>
            <a:endParaRPr lang="es-MX" sz="2800" b="1" dirty="0">
              <a:solidFill>
                <a:schemeClr val="tx2">
                  <a:lumMod val="60000"/>
                  <a:lumOff val="40000"/>
                </a:schemeClr>
              </a:solidFill>
              <a:cs typeface="Arial" charset="0"/>
            </a:endParaRPr>
          </a:p>
          <a:p>
            <a:endParaRPr lang="es-MX" sz="2800" dirty="0" smtClean="0">
              <a:cs typeface="Arial" charset="0"/>
            </a:endParaRPr>
          </a:p>
          <a:p>
            <a:endParaRPr lang="es-MX" sz="2800" dirty="0">
              <a:cs typeface="Arial" charset="0"/>
            </a:endParaRPr>
          </a:p>
          <a:p>
            <a:pPr algn="just">
              <a:buFont typeface="Wingdings" pitchFamily="2" charset="2"/>
              <a:buChar char="Ø"/>
            </a:pPr>
            <a:r>
              <a:rPr lang="es-MX" sz="2800" dirty="0">
                <a:cs typeface="Arial" charset="0"/>
              </a:rPr>
              <a:t> El FUMP o contrato debe estar acompañado del expediente </a:t>
            </a:r>
            <a:r>
              <a:rPr lang="es-MX" sz="2800" dirty="0" smtClean="0">
                <a:cs typeface="Arial" charset="0"/>
              </a:rPr>
              <a:t>COMPLETO</a:t>
            </a:r>
          </a:p>
          <a:p>
            <a:pPr algn="just"/>
            <a:endParaRPr lang="es-MX" sz="2800" dirty="0" smtClean="0">
              <a:cs typeface="Arial" charset="0"/>
            </a:endParaRPr>
          </a:p>
          <a:p>
            <a:pPr algn="just"/>
            <a:endParaRPr lang="es-MX" sz="2800" dirty="0">
              <a:cs typeface="Arial" charset="0"/>
            </a:endParaRPr>
          </a:p>
          <a:p>
            <a:pPr algn="just">
              <a:buFont typeface="Wingdings" pitchFamily="2" charset="2"/>
              <a:buChar char="Ø"/>
            </a:pPr>
            <a:r>
              <a:rPr lang="es-MX" sz="2800" dirty="0">
                <a:cs typeface="Arial" charset="0"/>
              </a:rPr>
              <a:t> Deben tramitarse con máximo </a:t>
            </a:r>
            <a:r>
              <a:rPr lang="es-MX" sz="2800" dirty="0" smtClean="0">
                <a:cs typeface="Arial" charset="0"/>
              </a:rPr>
              <a:t>dos </a:t>
            </a:r>
            <a:r>
              <a:rPr lang="es-MX" sz="2800" dirty="0">
                <a:cs typeface="Arial" charset="0"/>
              </a:rPr>
              <a:t>quincenas de retroactividad</a:t>
            </a: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5124" name="Picture 3" descr="PLANTILLAPRESENTACION.jpg"/>
          <p:cNvPicPr>
            <a:picLocks noChangeAspect="1"/>
          </p:cNvPicPr>
          <p:nvPr/>
        </p:nvPicPr>
        <p:blipFill>
          <a:blip r:embed="rId2"/>
          <a:srcRect/>
          <a:stretch>
            <a:fillRect/>
          </a:stretch>
        </p:blipFill>
        <p:spPr bwMode="auto">
          <a:xfrm>
            <a:off x="0" y="171450"/>
            <a:ext cx="9144000" cy="6858000"/>
          </a:xfrm>
          <a:prstGeom prst="rect">
            <a:avLst/>
          </a:prstGeom>
          <a:noFill/>
          <a:ln w="9525">
            <a:noFill/>
            <a:miter lim="800000"/>
            <a:headEnd/>
            <a:tailEnd/>
          </a:ln>
        </p:spPr>
      </p:pic>
      <p:sp>
        <p:nvSpPr>
          <p:cNvPr id="5125" name="4 CuadroTexto"/>
          <p:cNvSpPr txBox="1">
            <a:spLocks noChangeArrowheads="1"/>
          </p:cNvSpPr>
          <p:nvPr/>
        </p:nvSpPr>
        <p:spPr bwMode="auto">
          <a:xfrm>
            <a:off x="685800" y="404664"/>
            <a:ext cx="7772400" cy="4524315"/>
          </a:xfrm>
          <a:prstGeom prst="rect">
            <a:avLst/>
          </a:prstGeom>
          <a:noFill/>
          <a:ln w="9525">
            <a:noFill/>
            <a:miter lim="800000"/>
            <a:headEnd/>
            <a:tailEnd/>
          </a:ln>
        </p:spPr>
        <p:txBody>
          <a:bodyPr wrap="square">
            <a:spAutoFit/>
          </a:bodyPr>
          <a:lstStyle/>
          <a:p>
            <a:endParaRPr lang="es-MX" sz="2800" dirty="0">
              <a:cs typeface="Arial" charset="0"/>
            </a:endParaRPr>
          </a:p>
          <a:p>
            <a:pPr algn="ctr"/>
            <a:r>
              <a:rPr lang="es-MX" sz="3200" b="1" dirty="0">
                <a:solidFill>
                  <a:schemeClr val="tx2">
                    <a:lumMod val="60000"/>
                    <a:lumOff val="40000"/>
                  </a:schemeClr>
                </a:solidFill>
                <a:cs typeface="Arial" charset="0"/>
              </a:rPr>
              <a:t>Cambios de adscripción o comisiones del personal</a:t>
            </a:r>
            <a:endParaRPr lang="es-MX" sz="2800" b="1" dirty="0">
              <a:solidFill>
                <a:schemeClr val="tx2">
                  <a:lumMod val="60000"/>
                  <a:lumOff val="40000"/>
                </a:schemeClr>
              </a:solidFill>
              <a:cs typeface="Arial" charset="0"/>
            </a:endParaRPr>
          </a:p>
          <a:p>
            <a:endParaRPr lang="es-MX" sz="2800" dirty="0" smtClean="0">
              <a:cs typeface="Arial" charset="0"/>
            </a:endParaRPr>
          </a:p>
          <a:p>
            <a:endParaRPr lang="es-MX" sz="2800" dirty="0">
              <a:cs typeface="Arial" charset="0"/>
            </a:endParaRPr>
          </a:p>
          <a:p>
            <a:pPr algn="just"/>
            <a:r>
              <a:rPr lang="es-MX" sz="2800" dirty="0">
                <a:cs typeface="Arial" charset="0"/>
              </a:rPr>
              <a:t>Con base en el Reglamento Interior del ISAPEG, esta atribución es competencia de la Dirección General de Recursos Humanos, por lo cual la solicitud con la justificación correspondiente debe ser remitida a ésta.</a:t>
            </a:r>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6148" name="Picture 3" descr="PLANTILLAPRESENTACION.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149" name="4 CuadroTexto"/>
          <p:cNvSpPr txBox="1">
            <a:spLocks noChangeArrowheads="1"/>
          </p:cNvSpPr>
          <p:nvPr/>
        </p:nvSpPr>
        <p:spPr bwMode="auto">
          <a:xfrm>
            <a:off x="685800" y="692696"/>
            <a:ext cx="7772400" cy="4524375"/>
          </a:xfrm>
          <a:prstGeom prst="rect">
            <a:avLst/>
          </a:prstGeom>
          <a:noFill/>
          <a:ln w="9525">
            <a:noFill/>
            <a:miter lim="800000"/>
            <a:headEnd/>
            <a:tailEnd/>
          </a:ln>
        </p:spPr>
        <p:txBody>
          <a:bodyPr>
            <a:spAutoFit/>
          </a:bodyPr>
          <a:lstStyle/>
          <a:p>
            <a:pPr algn="ctr"/>
            <a:r>
              <a:rPr lang="es-MX" sz="3200" b="1" dirty="0">
                <a:solidFill>
                  <a:schemeClr val="tx2">
                    <a:lumMod val="60000"/>
                    <a:lumOff val="40000"/>
                  </a:schemeClr>
                </a:solidFill>
                <a:cs typeface="Arial" charset="0"/>
              </a:rPr>
              <a:t>Forma de pago</a:t>
            </a:r>
          </a:p>
          <a:p>
            <a:pPr algn="ctr"/>
            <a:endParaRPr lang="es-MX" sz="3200" b="1" dirty="0">
              <a:cs typeface="Arial" charset="0"/>
            </a:endParaRPr>
          </a:p>
          <a:p>
            <a:pPr algn="just"/>
            <a:r>
              <a:rPr lang="es-MX" sz="2800" dirty="0">
                <a:cs typeface="Arial" charset="0"/>
              </a:rPr>
              <a:t>Debido a que en la primera quincena de enero inició el pago por medio electrónico, en el caso de nuevo ingreso o reingreso, el FUMP o contrato deberá venir acompañado de la copia del contrato de apertura de cuenta a la que desea se abonen sus percepciones.</a:t>
            </a:r>
          </a:p>
          <a:p>
            <a:endParaRPr lang="es-MX" sz="2800" dirty="0">
              <a:cs typeface="Arial" charset="0"/>
            </a:endParaRPr>
          </a:p>
          <a:p>
            <a:pPr algn="just">
              <a:buFont typeface="Wingdings" pitchFamily="2" charset="2"/>
              <a:buChar char="Ø"/>
            </a:pPr>
            <a:endParaRPr lang="es-MX" sz="2800" dirty="0">
              <a:cs typeface="Arial" charset="0"/>
            </a:endParaRPr>
          </a:p>
        </p:txBody>
      </p:sp>
    </p:spTree>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7172" name="Picture 3" descr="PLANTILLAPRESENTACION.jpg"/>
          <p:cNvPicPr>
            <a:picLocks noChangeAspect="1"/>
          </p:cNvPicPr>
          <p:nvPr/>
        </p:nvPicPr>
        <p:blipFill>
          <a:blip r:embed="rId2"/>
          <a:srcRect/>
          <a:stretch>
            <a:fillRect/>
          </a:stretch>
        </p:blipFill>
        <p:spPr bwMode="auto">
          <a:xfrm>
            <a:off x="0" y="714375"/>
            <a:ext cx="9144000" cy="6858000"/>
          </a:xfrm>
          <a:prstGeom prst="rect">
            <a:avLst/>
          </a:prstGeom>
          <a:noFill/>
          <a:ln w="9525">
            <a:noFill/>
            <a:miter lim="800000"/>
            <a:headEnd/>
            <a:tailEnd/>
          </a:ln>
        </p:spPr>
      </p:pic>
      <p:sp>
        <p:nvSpPr>
          <p:cNvPr id="7173" name="4 CuadroTexto"/>
          <p:cNvSpPr txBox="1">
            <a:spLocks noChangeArrowheads="1"/>
          </p:cNvSpPr>
          <p:nvPr/>
        </p:nvSpPr>
        <p:spPr bwMode="auto">
          <a:xfrm>
            <a:off x="685800" y="785813"/>
            <a:ext cx="7772400" cy="3600986"/>
          </a:xfrm>
          <a:prstGeom prst="rect">
            <a:avLst/>
          </a:prstGeom>
          <a:noFill/>
          <a:ln w="9525">
            <a:noFill/>
            <a:miter lim="800000"/>
            <a:headEnd/>
            <a:tailEnd/>
          </a:ln>
        </p:spPr>
        <p:txBody>
          <a:bodyPr>
            <a:spAutoFit/>
          </a:bodyPr>
          <a:lstStyle/>
          <a:p>
            <a:endParaRPr lang="es-MX" sz="2800" dirty="0">
              <a:cs typeface="Arial" charset="0"/>
            </a:endParaRPr>
          </a:p>
          <a:p>
            <a:pPr algn="ctr"/>
            <a:r>
              <a:rPr lang="es-MX" sz="3200" b="1" dirty="0">
                <a:solidFill>
                  <a:schemeClr val="tx2">
                    <a:lumMod val="60000"/>
                    <a:lumOff val="40000"/>
                  </a:schemeClr>
                </a:solidFill>
                <a:cs typeface="Arial" charset="0"/>
              </a:rPr>
              <a:t>Contratos por honorarios</a:t>
            </a:r>
            <a:endParaRPr lang="es-MX" sz="2800" b="1" dirty="0">
              <a:solidFill>
                <a:schemeClr val="tx2">
                  <a:lumMod val="60000"/>
                  <a:lumOff val="40000"/>
                </a:schemeClr>
              </a:solidFill>
              <a:cs typeface="Arial" charset="0"/>
            </a:endParaRPr>
          </a:p>
          <a:p>
            <a:endParaRPr lang="es-MX" sz="2800" dirty="0">
              <a:cs typeface="Arial" charset="0"/>
            </a:endParaRPr>
          </a:p>
          <a:p>
            <a:pPr algn="just"/>
            <a:endParaRPr lang="es-MX" sz="2800" dirty="0">
              <a:cs typeface="Arial" charset="0"/>
            </a:endParaRPr>
          </a:p>
          <a:p>
            <a:pPr algn="just"/>
            <a:r>
              <a:rPr lang="es-MX" sz="2800" dirty="0">
                <a:cs typeface="Arial" charset="0"/>
              </a:rPr>
              <a:t>Los contratos de IMSS-COPLAMAR, MAS, Fase 20-21 y AFASPE, </a:t>
            </a:r>
            <a:r>
              <a:rPr lang="es-MX" sz="2800" dirty="0" smtClean="0">
                <a:cs typeface="Arial" charset="0"/>
              </a:rPr>
              <a:t>quedan </a:t>
            </a:r>
            <a:r>
              <a:rPr lang="es-MX" sz="2800" dirty="0">
                <a:cs typeface="Arial" charset="0"/>
              </a:rPr>
              <a:t>pendientes hasta autorización por la </a:t>
            </a:r>
            <a:r>
              <a:rPr lang="es-MX" sz="2800" dirty="0" smtClean="0">
                <a:cs typeface="Arial" charset="0"/>
              </a:rPr>
              <a:t>Federación.</a:t>
            </a:r>
            <a:endParaRPr lang="es-MX" sz="2800" dirty="0">
              <a:cs typeface="Arial" charset="0"/>
            </a:endParaRPr>
          </a:p>
          <a:p>
            <a:pPr algn="just">
              <a:buFont typeface="Wingdings" pitchFamily="2" charset="2"/>
              <a:buChar char="Ø"/>
            </a:pPr>
            <a:endParaRPr lang="es-MX" sz="2800" dirty="0">
              <a:cs typeface="Arial" charset="0"/>
            </a:endParaRPr>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8196" name="Picture 3" descr="PLANTILLAPRESENTACION.jpg"/>
          <p:cNvPicPr>
            <a:picLocks noChangeAspect="1"/>
          </p:cNvPicPr>
          <p:nvPr/>
        </p:nvPicPr>
        <p:blipFill>
          <a:blip r:embed="rId2"/>
          <a:srcRect/>
          <a:stretch>
            <a:fillRect/>
          </a:stretch>
        </p:blipFill>
        <p:spPr bwMode="auto">
          <a:xfrm>
            <a:off x="0" y="714375"/>
            <a:ext cx="9144000" cy="6858000"/>
          </a:xfrm>
          <a:prstGeom prst="rect">
            <a:avLst/>
          </a:prstGeom>
          <a:noFill/>
          <a:ln w="9525">
            <a:noFill/>
            <a:miter lim="800000"/>
            <a:headEnd/>
            <a:tailEnd/>
          </a:ln>
        </p:spPr>
      </p:pic>
      <p:sp>
        <p:nvSpPr>
          <p:cNvPr id="8197" name="4 CuadroTexto"/>
          <p:cNvSpPr txBox="1">
            <a:spLocks noChangeArrowheads="1"/>
          </p:cNvSpPr>
          <p:nvPr/>
        </p:nvSpPr>
        <p:spPr bwMode="auto">
          <a:xfrm>
            <a:off x="685800" y="785813"/>
            <a:ext cx="7772400" cy="4586287"/>
          </a:xfrm>
          <a:prstGeom prst="rect">
            <a:avLst/>
          </a:prstGeom>
          <a:noFill/>
          <a:ln w="9525">
            <a:noFill/>
            <a:miter lim="800000"/>
            <a:headEnd/>
            <a:tailEnd/>
          </a:ln>
        </p:spPr>
        <p:txBody>
          <a:bodyPr>
            <a:spAutoFit/>
          </a:bodyPr>
          <a:lstStyle/>
          <a:p>
            <a:endParaRPr lang="es-MX" sz="2800" dirty="0">
              <a:cs typeface="Arial" charset="0"/>
            </a:endParaRPr>
          </a:p>
          <a:p>
            <a:pPr algn="ctr"/>
            <a:r>
              <a:rPr lang="es-MX" sz="3200" b="1" dirty="0">
                <a:solidFill>
                  <a:schemeClr val="tx2">
                    <a:lumMod val="60000"/>
                    <a:lumOff val="40000"/>
                  </a:schemeClr>
                </a:solidFill>
                <a:cs typeface="Arial" charset="0"/>
              </a:rPr>
              <a:t>Asignación de plazas dictaminadas y </a:t>
            </a:r>
            <a:r>
              <a:rPr lang="es-MX" sz="3200" b="1" dirty="0" smtClean="0">
                <a:solidFill>
                  <a:schemeClr val="tx2">
                    <a:lumMod val="60000"/>
                    <a:lumOff val="40000"/>
                  </a:schemeClr>
                </a:solidFill>
                <a:cs typeface="Arial" charset="0"/>
              </a:rPr>
              <a:t>estatales</a:t>
            </a:r>
            <a:endParaRPr lang="es-MX" sz="3200" b="1" dirty="0">
              <a:solidFill>
                <a:schemeClr val="tx2">
                  <a:lumMod val="60000"/>
                  <a:lumOff val="40000"/>
                </a:schemeClr>
              </a:solidFill>
              <a:cs typeface="Arial" charset="0"/>
            </a:endParaRPr>
          </a:p>
          <a:p>
            <a:pPr algn="ctr"/>
            <a:endParaRPr lang="es-MX" sz="3200" b="1" dirty="0">
              <a:cs typeface="Arial" charset="0"/>
            </a:endParaRPr>
          </a:p>
          <a:p>
            <a:pPr algn="just"/>
            <a:r>
              <a:rPr lang="es-MX" sz="2800" dirty="0">
                <a:cs typeface="Arial" charset="0"/>
              </a:rPr>
              <a:t>Es necesario enviar a la DGRH el reporte de candidatos en el formato establecido, dando preferencia a quien tenga años prestando servicios al ISAPEG, cubriendo plazas reservadas, contratos, licencias, etc. </a:t>
            </a:r>
          </a:p>
          <a:p>
            <a:pPr algn="just">
              <a:buFont typeface="Wingdings" pitchFamily="2" charset="2"/>
              <a:buChar char="Ø"/>
            </a:pPr>
            <a:endParaRPr lang="es-MX" sz="2800" dirty="0">
              <a:cs typeface="Arial" charset="0"/>
            </a:endParaRPr>
          </a:p>
        </p:txBody>
      </p:sp>
    </p:spTree>
  </p:cSld>
  <p:clrMapOvr>
    <a:masterClrMapping/>
  </p:clrMapOvr>
  <p:transition spd="slow">
    <p:pull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9220" name="Picture 3" descr="PLANTILLAPRESENTACION.jpg"/>
          <p:cNvPicPr>
            <a:picLocks noChangeAspect="1"/>
          </p:cNvPicPr>
          <p:nvPr/>
        </p:nvPicPr>
        <p:blipFill>
          <a:blip r:embed="rId2"/>
          <a:srcRect/>
          <a:stretch>
            <a:fillRect/>
          </a:stretch>
        </p:blipFill>
        <p:spPr bwMode="auto">
          <a:xfrm>
            <a:off x="0" y="171450"/>
            <a:ext cx="9144000" cy="6858000"/>
          </a:xfrm>
          <a:prstGeom prst="rect">
            <a:avLst/>
          </a:prstGeom>
          <a:noFill/>
          <a:ln w="9525">
            <a:noFill/>
            <a:miter lim="800000"/>
            <a:headEnd/>
            <a:tailEnd/>
          </a:ln>
        </p:spPr>
      </p:pic>
      <p:sp>
        <p:nvSpPr>
          <p:cNvPr id="9221" name="4 CuadroTexto"/>
          <p:cNvSpPr txBox="1">
            <a:spLocks noChangeArrowheads="1"/>
          </p:cNvSpPr>
          <p:nvPr/>
        </p:nvSpPr>
        <p:spPr bwMode="auto">
          <a:xfrm>
            <a:off x="395536" y="764704"/>
            <a:ext cx="8062664" cy="3600986"/>
          </a:xfrm>
          <a:prstGeom prst="rect">
            <a:avLst/>
          </a:prstGeom>
          <a:noFill/>
          <a:ln w="9525">
            <a:noFill/>
            <a:miter lim="800000"/>
            <a:headEnd/>
            <a:tailEnd/>
          </a:ln>
        </p:spPr>
        <p:txBody>
          <a:bodyPr wrap="square">
            <a:spAutoFit/>
          </a:bodyPr>
          <a:lstStyle/>
          <a:p>
            <a:pPr algn="ctr"/>
            <a:r>
              <a:rPr lang="es-MX" sz="3200" b="1" dirty="0">
                <a:solidFill>
                  <a:schemeClr val="tx2">
                    <a:lumMod val="60000"/>
                    <a:lumOff val="40000"/>
                  </a:schemeClr>
                </a:solidFill>
                <a:cs typeface="Arial" charset="0"/>
              </a:rPr>
              <a:t>Credenciales de identificación</a:t>
            </a:r>
            <a:endParaRPr lang="es-MX" sz="2800" b="1" dirty="0">
              <a:solidFill>
                <a:schemeClr val="tx2">
                  <a:lumMod val="60000"/>
                  <a:lumOff val="40000"/>
                </a:schemeClr>
              </a:solidFill>
              <a:cs typeface="Arial" charset="0"/>
            </a:endParaRPr>
          </a:p>
          <a:p>
            <a:pPr algn="ctr"/>
            <a:endParaRPr lang="es-MX" sz="2800" b="1" dirty="0" smtClean="0">
              <a:cs typeface="Arial" charset="0"/>
            </a:endParaRPr>
          </a:p>
          <a:p>
            <a:pPr algn="ctr"/>
            <a:endParaRPr lang="es-MX" sz="2800" b="1" dirty="0">
              <a:cs typeface="Arial" charset="0"/>
            </a:endParaRPr>
          </a:p>
          <a:p>
            <a:pPr algn="just"/>
            <a:r>
              <a:rPr lang="es-MX" sz="2800" dirty="0">
                <a:cs typeface="Arial" charset="0"/>
              </a:rPr>
              <a:t>Ha sido validado el formato que deberá utilizarse, por lo que en breve se dará inicio al proceso de expedición.</a:t>
            </a:r>
          </a:p>
          <a:p>
            <a:pPr algn="just"/>
            <a:endParaRPr lang="es-MX" sz="2800" dirty="0">
              <a:cs typeface="Arial" charset="0"/>
            </a:endParaRPr>
          </a:p>
          <a:p>
            <a:pPr algn="just">
              <a:buFont typeface="Wingdings" pitchFamily="2" charset="2"/>
              <a:buChar char="Ø"/>
            </a:pPr>
            <a:endParaRPr lang="es-MX" sz="2800" dirty="0">
              <a:cs typeface="Arial" charset="0"/>
            </a:endParaRPr>
          </a:p>
        </p:txBody>
      </p:sp>
    </p:spTree>
  </p:cSld>
  <p:clrMapOvr>
    <a:masterClrMapping/>
  </p:clrMapOvr>
  <p:transition spd="slow">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endParaRPr lang="es-MX"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US"/>
          </a:p>
        </p:txBody>
      </p:sp>
      <p:pic>
        <p:nvPicPr>
          <p:cNvPr id="10244" name="Picture 3" descr="PLANTILLAPRESENTACION.jpg"/>
          <p:cNvPicPr>
            <a:picLocks noChangeAspect="1"/>
          </p:cNvPicPr>
          <p:nvPr/>
        </p:nvPicPr>
        <p:blipFill>
          <a:blip r:embed="rId2"/>
          <a:srcRect/>
          <a:stretch>
            <a:fillRect/>
          </a:stretch>
        </p:blipFill>
        <p:spPr bwMode="auto">
          <a:xfrm>
            <a:off x="0" y="171450"/>
            <a:ext cx="9144000" cy="6858000"/>
          </a:xfrm>
          <a:prstGeom prst="rect">
            <a:avLst/>
          </a:prstGeom>
          <a:noFill/>
          <a:ln w="9525">
            <a:noFill/>
            <a:miter lim="800000"/>
            <a:headEnd/>
            <a:tailEnd/>
          </a:ln>
        </p:spPr>
      </p:pic>
      <p:sp>
        <p:nvSpPr>
          <p:cNvPr id="10245" name="4 CuadroTexto"/>
          <p:cNvSpPr txBox="1">
            <a:spLocks noChangeArrowheads="1"/>
          </p:cNvSpPr>
          <p:nvPr/>
        </p:nvSpPr>
        <p:spPr bwMode="auto">
          <a:xfrm>
            <a:off x="251520" y="1214438"/>
            <a:ext cx="8496944" cy="4154984"/>
          </a:xfrm>
          <a:prstGeom prst="rect">
            <a:avLst/>
          </a:prstGeom>
          <a:noFill/>
          <a:ln w="9525">
            <a:noFill/>
            <a:miter lim="800000"/>
            <a:headEnd/>
            <a:tailEnd/>
          </a:ln>
        </p:spPr>
        <p:txBody>
          <a:bodyPr wrap="square">
            <a:spAutoFit/>
          </a:bodyPr>
          <a:lstStyle/>
          <a:p>
            <a:pPr algn="ctr"/>
            <a:r>
              <a:rPr lang="es-MX" sz="8800" b="1" dirty="0" smtClean="0">
                <a:solidFill>
                  <a:schemeClr val="tx2">
                    <a:lumMod val="60000"/>
                    <a:lumOff val="40000"/>
                  </a:schemeClr>
                </a:solidFill>
                <a:cs typeface="Arial" charset="0"/>
              </a:rPr>
              <a:t>GRACIAS POR SU ATENCIÓN!!!!</a:t>
            </a:r>
            <a:endParaRPr lang="es-MX" sz="8800" b="1" dirty="0">
              <a:solidFill>
                <a:schemeClr val="tx2">
                  <a:lumMod val="60000"/>
                  <a:lumOff val="40000"/>
                </a:schemeClr>
              </a:solidFill>
              <a:cs typeface="Arial" charset="0"/>
            </a:endParaRPr>
          </a:p>
        </p:txBody>
      </p:sp>
    </p:spTree>
  </p:cSld>
  <p:clrMapOvr>
    <a:masterClrMapping/>
  </p:clrMapOvr>
  <p:transition spd="slow">
    <p:plus/>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276</TotalTime>
  <Words>268</Words>
  <Application>Microsoft Office PowerPoint</Application>
  <PresentationFormat>Presentación en pantalla (4:3)</PresentationFormat>
  <Paragraphs>41</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oem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Instituto de Salud Pública Estado de Guanajuato</dc:creator>
  <cp:lastModifiedBy>INST. SALUD</cp:lastModifiedBy>
  <cp:revision>19</cp:revision>
  <dcterms:created xsi:type="dcterms:W3CDTF">2012-10-30T16:20:25Z</dcterms:created>
  <dcterms:modified xsi:type="dcterms:W3CDTF">2013-02-07T17:25:36Z</dcterms:modified>
</cp:coreProperties>
</file>